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4" r:id="rId4"/>
    <p:sldId id="275" r:id="rId5"/>
    <p:sldId id="276" r:id="rId6"/>
    <p:sldId id="257" r:id="rId7"/>
    <p:sldId id="264" r:id="rId8"/>
    <p:sldId id="265" r:id="rId9"/>
    <p:sldId id="271" r:id="rId10"/>
    <p:sldId id="267" r:id="rId11"/>
    <p:sldId id="268" r:id="rId12"/>
    <p:sldId id="269" r:id="rId13"/>
    <p:sldId id="273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-18"/>
      <p:regular r:id="rId21"/>
      <p:bold r:id="rId22"/>
      <p:italic r:id="rId23"/>
      <p:boldItalic r:id="rId24"/>
    </p:embeddedFont>
    <p:embeddedFont>
      <p:font typeface="Montserrat Classic" panose="020B0604020202020204" charset="-1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4B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3F99-47B4-4A07-AB9F-ADA9467E62A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F8E4-2160-4D55-AFBF-0C172E213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6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F8E4-2160-4D55-AFBF-0C172E213F6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4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1">
            <a:extLst>
              <a:ext uri="{FF2B5EF4-FFF2-40B4-BE49-F238E27FC236}">
                <a16:creationId xmlns:a16="http://schemas.microsoft.com/office/drawing/2014/main" id="{9B5A6C83-69EB-92F7-1BD8-91D559DA85B6}"/>
              </a:ext>
            </a:extLst>
          </p:cNvPr>
          <p:cNvGrpSpPr/>
          <p:nvPr/>
        </p:nvGrpSpPr>
        <p:grpSpPr>
          <a:xfrm>
            <a:off x="0" y="6330215"/>
            <a:ext cx="6845568" cy="2307755"/>
            <a:chOff x="0" y="0"/>
            <a:chExt cx="7487197" cy="2524059"/>
          </a:xfrm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ADD559-E639-38DE-4463-42EC00C53A51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B04C67E6-91D3-996D-1958-5F2B6765B8D8}"/>
              </a:ext>
            </a:extLst>
          </p:cNvPr>
          <p:cNvGrpSpPr/>
          <p:nvPr/>
        </p:nvGrpSpPr>
        <p:grpSpPr>
          <a:xfrm>
            <a:off x="0" y="3314700"/>
            <a:ext cx="6845568" cy="2307755"/>
            <a:chOff x="0" y="0"/>
            <a:chExt cx="7487197" cy="2524059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751B376-2EB0-D2C9-6381-540E19B297F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Freeform 2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609600" y="1409700"/>
            <a:ext cx="3240342" cy="0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dirty="0"/>
          </a:p>
        </p:txBody>
      </p:sp>
      <p:sp>
        <p:nvSpPr>
          <p:cNvPr id="4" name="Freeform 4"/>
          <p:cNvSpPr/>
          <p:nvPr/>
        </p:nvSpPr>
        <p:spPr>
          <a:xfrm rot="-10800000">
            <a:off x="16001553" y="-327243"/>
            <a:ext cx="3083349" cy="1552887"/>
          </a:xfrm>
          <a:custGeom>
            <a:avLst/>
            <a:gdLst/>
            <a:ahLst/>
            <a:cxnLst/>
            <a:rect l="l" t="t" r="r" b="b"/>
            <a:pathLst>
              <a:path w="3083349" h="1552887">
                <a:moveTo>
                  <a:pt x="0" y="0"/>
                </a:moveTo>
                <a:lnTo>
                  <a:pt x="3083349" y="0"/>
                </a:lnTo>
                <a:lnTo>
                  <a:pt x="3083349" y="1552887"/>
                </a:lnTo>
                <a:lnTo>
                  <a:pt x="0" y="155288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053534" y="1084071"/>
            <a:ext cx="2387238" cy="618693"/>
          </a:xfrm>
          <a:custGeom>
            <a:avLst/>
            <a:gdLst/>
            <a:ahLst/>
            <a:cxnLst/>
            <a:rect l="l" t="t" r="r" b="b"/>
            <a:pathLst>
              <a:path w="2387238" h="618693">
                <a:moveTo>
                  <a:pt x="0" y="0"/>
                </a:moveTo>
                <a:lnTo>
                  <a:pt x="2387238" y="0"/>
                </a:lnTo>
                <a:lnTo>
                  <a:pt x="2387238" y="618692"/>
                </a:lnTo>
                <a:lnTo>
                  <a:pt x="0" y="618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722376" y="3695700"/>
            <a:ext cx="5400816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endParaRPr lang="cs-CZ" sz="5199" dirty="0">
              <a:solidFill>
                <a:srgbClr val="1E3048"/>
              </a:solidFill>
              <a:latin typeface="Montserrat Classic"/>
            </a:endParaRPr>
          </a:p>
          <a:p>
            <a:pPr algn="ctr">
              <a:lnSpc>
                <a:spcPts val="5199"/>
              </a:lnSpc>
            </a:pPr>
            <a:r>
              <a:rPr lang="cs-CZ" sz="5199" dirty="0">
                <a:solidFill>
                  <a:srgbClr val="1E3048"/>
                </a:solidFill>
                <a:latin typeface="Montserrat Classic"/>
              </a:rPr>
              <a:t>Členská schůze</a:t>
            </a:r>
          </a:p>
          <a:p>
            <a:pPr algn="ctr">
              <a:lnSpc>
                <a:spcPts val="5199"/>
              </a:lnSpc>
            </a:pPr>
            <a:r>
              <a:rPr lang="cs-CZ" sz="5199" dirty="0">
                <a:solidFill>
                  <a:srgbClr val="1E3048"/>
                </a:solidFill>
                <a:latin typeface="Montserrat Classic"/>
              </a:rPr>
              <a:t> </a:t>
            </a:r>
          </a:p>
          <a:p>
            <a:pPr algn="ctr">
              <a:lnSpc>
                <a:spcPts val="5199"/>
              </a:lnSpc>
            </a:pPr>
            <a:r>
              <a:rPr lang="cs-CZ" sz="5199" dirty="0">
                <a:solidFill>
                  <a:srgbClr val="1E3048"/>
                </a:solidFill>
                <a:latin typeface="Montserrat Classic"/>
              </a:rPr>
              <a:t>13. 5. 2024</a:t>
            </a:r>
            <a:endParaRPr lang="en-US" sz="5199" dirty="0">
              <a:solidFill>
                <a:srgbClr val="1E3048"/>
              </a:solidFill>
              <a:latin typeface="Montserrat Classic"/>
            </a:endParaRPr>
          </a:p>
          <a:p>
            <a:pPr>
              <a:lnSpc>
                <a:spcPts val="5199"/>
              </a:lnSpc>
            </a:pPr>
            <a:endParaRPr lang="en-US" sz="5199" dirty="0">
              <a:solidFill>
                <a:srgbClr val="1E3048"/>
              </a:solidFill>
              <a:latin typeface="Montserrat Classic"/>
            </a:endParaRPr>
          </a:p>
        </p:txBody>
      </p:sp>
      <p:pic>
        <p:nvPicPr>
          <p:cNvPr id="23" name="Obrázek 22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535B9DC9-EA66-5866-F4A8-9EC8E686A0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71" y="436880"/>
            <a:ext cx="5050018" cy="217006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5B914AC6-3235-2D4F-FC3E-913589326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1924050"/>
            <a:ext cx="7637890" cy="643890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CB657C23-63AD-48B7-D97C-F7D56985EFCE}"/>
              </a:ext>
            </a:extLst>
          </p:cNvPr>
          <p:cNvSpPr txBox="1"/>
          <p:nvPr/>
        </p:nvSpPr>
        <p:spPr>
          <a:xfrm>
            <a:off x="1981200" y="6743700"/>
            <a:ext cx="954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sál Hasičské zbrojnice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Klínec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OPTP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1074823" y="6274138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798188" y="4385387"/>
            <a:ext cx="966956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z tohoto programu jsou financované osobní náklady na zaměstnance a náklady na kancelář MAS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do dnešního dne je schváleno a proplaceno 5 žádostí o platby a zpráv o realizaci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v současnosti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běží 6. sledované období (únor – květen 2024) </a:t>
            </a: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→</a:t>
            </a:r>
            <a:r>
              <a:rPr lang="cs-CZ" sz="20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 celkem je 7 sledovaných období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projekt končí 30. 9. 2024 – během letních měsíců začneme připravovat podklady pro podání nové žádosti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6/2024 se bude předkládat </a:t>
            </a:r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ZoR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a </a:t>
            </a:r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ŽoP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– v současné době zpracováváme podklady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3/2024 nastoupila na ½ úvazek Lucie Sedláková, která se bude věnovat programu SZP a činnostem s ním spojeným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1072760" y="4510177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1070287" y="5432199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CC77E175-5B76-E47E-7DC6-E2560FC1855E}"/>
              </a:ext>
            </a:extLst>
          </p:cNvPr>
          <p:cNvGrpSpPr/>
          <p:nvPr/>
        </p:nvGrpSpPr>
        <p:grpSpPr>
          <a:xfrm rot="16200000">
            <a:off x="1070287" y="7071164"/>
            <a:ext cx="405403" cy="405403"/>
            <a:chOff x="0" y="0"/>
            <a:chExt cx="812800" cy="812800"/>
          </a:xfrm>
        </p:grpSpPr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F8539FB1-104D-57FB-8ACA-E68E3B0B2D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2600DBE7-6D17-75C7-7D83-7FAF024D19F2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6" name="Group 28">
            <a:extLst>
              <a:ext uri="{FF2B5EF4-FFF2-40B4-BE49-F238E27FC236}">
                <a16:creationId xmlns:a16="http://schemas.microsoft.com/office/drawing/2014/main" id="{8F9AD0E2-52CC-676B-AA03-8252ECCD60A8}"/>
              </a:ext>
            </a:extLst>
          </p:cNvPr>
          <p:cNvGrpSpPr/>
          <p:nvPr/>
        </p:nvGrpSpPr>
        <p:grpSpPr>
          <a:xfrm rot="16200000">
            <a:off x="1070287" y="7971864"/>
            <a:ext cx="405403" cy="405403"/>
            <a:chOff x="0" y="0"/>
            <a:chExt cx="812800" cy="812800"/>
          </a:xfrm>
        </p:grpSpPr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F8EF9513-618C-C5BC-C518-B4487AC315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42C3AC33-0AA7-D822-79C6-4AB39017073E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id="{0F010D28-BD87-7DE4-E4E3-9AE2BAAF98D0}"/>
              </a:ext>
            </a:extLst>
          </p:cNvPr>
          <p:cNvGrpSpPr/>
          <p:nvPr/>
        </p:nvGrpSpPr>
        <p:grpSpPr>
          <a:xfrm rot="16200000">
            <a:off x="1070287" y="9004546"/>
            <a:ext cx="405403" cy="405403"/>
            <a:chOff x="0" y="0"/>
            <a:chExt cx="812800" cy="812800"/>
          </a:xfrm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2CE36D89-4574-8505-0EE2-D99F03A58A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id="{302D08E9-2E51-27F5-E607-F2302CD7CF3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418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305264" y="2002652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180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NOVÁ ZELENÁ ÚSPORÁM LIGHT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963463" y="6525513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676400" y="5009452"/>
            <a:ext cx="966956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dotace na různá opatření (zateplení a ohřev vody), případně jejich kombinace s cílem snížení výdajů za energie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program zaměřený na ohrožené skupiny obyvatel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program spuštěn 9. 1. 2023 s opatřeními na zateplení a následně v květnu 2023 bylo přidáno opatření na ohřev vody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v současné chvíli máme 36 ukončených žádostí z celkových 64 podaných – v součtu za 7 352 000 Kč.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Nejčastěji žádaným opatřením byla výměna oken a vchodových dveří. Současně je také velký zájem o opatření na ohřev vody tzv. instalace obnovitelných zdrojů energie (fotovoltaické panely/solární kolektory). 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963463" y="5113834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956941" y="5971700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55CAB8A0-39A1-AF28-99E9-4E019A6C3D38}"/>
              </a:ext>
            </a:extLst>
          </p:cNvPr>
          <p:cNvGrpSpPr/>
          <p:nvPr/>
        </p:nvGrpSpPr>
        <p:grpSpPr>
          <a:xfrm rot="16200000">
            <a:off x="975571" y="7398714"/>
            <a:ext cx="405403" cy="405403"/>
            <a:chOff x="0" y="0"/>
            <a:chExt cx="812800" cy="812800"/>
          </a:xfrm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7B1C36D-B951-4CC2-9EB2-0C905A9A4B9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BBFF492-3536-01E7-3250-43479CB1D99A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86518340-9C65-A537-E0BA-F41C5A0D5DFF}"/>
              </a:ext>
            </a:extLst>
          </p:cNvPr>
          <p:cNvGrpSpPr/>
          <p:nvPr/>
        </p:nvGrpSpPr>
        <p:grpSpPr>
          <a:xfrm rot="16200000">
            <a:off x="975571" y="8256580"/>
            <a:ext cx="405403" cy="405403"/>
            <a:chOff x="0" y="0"/>
            <a:chExt cx="812800" cy="812800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66FDFDF-86F3-489A-A923-EBAB6BDC69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2005787-78FF-E361-2B0D-555B433A3F44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6920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1111365" y="6888000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676400" y="5009452"/>
            <a:ext cx="96695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11/2023 – do Portálu farmáře podán Strategický plán programového rámce Společné zemědělské politiky – k jeho schválení došlo 2. 1. 2024 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Předběžným průzkumem v území MAS došlo ke zvolení následujících </a:t>
            </a:r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Fichí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: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Fiche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č. 4 Podnikání malých a středních podniků</a:t>
            </a:r>
          </a:p>
          <a:p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Fiche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č. 5 Základní služby a obnova obcí</a:t>
            </a:r>
          </a:p>
          <a:p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Fiche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č. 6 Neproduktivní infrastruktura v krajině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Celková alokace pro území MAS Hřebeny, z. s. je ve výši </a:t>
            </a:r>
            <a:r>
              <a:rPr lang="cs-CZ" sz="2000" b="1" kern="0" dirty="0">
                <a:latin typeface="Montserrat" panose="00000500000000000000" pitchFamily="2" charset="-18"/>
                <a:ea typeface="Aptos" panose="020B0004020202020204" pitchFamily="34" charset="0"/>
              </a:rPr>
              <a:t>7 147 300 Kč.</a:t>
            </a:r>
          </a:p>
          <a:p>
            <a:endParaRPr lang="cs-CZ" sz="2000" b="1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Povinnost zaslání „Způsobu výběru projektů“ ke kontrole a specifikace </a:t>
            </a:r>
            <a:r>
              <a:rPr lang="cs-CZ" sz="2000" kern="0" dirty="0" err="1">
                <a:latin typeface="Montserrat" panose="00000500000000000000" pitchFamily="2" charset="-18"/>
                <a:ea typeface="Aptos" panose="020B0004020202020204" pitchFamily="34" charset="0"/>
              </a:rPr>
              <a:t>fichí</a:t>
            </a:r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(např. zvolená preferenční kritéria).</a:t>
            </a: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1136893" y="5010503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1102053" y="5998056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86518340-9C65-A537-E0BA-F41C5A0D5DFF}"/>
              </a:ext>
            </a:extLst>
          </p:cNvPr>
          <p:cNvGrpSpPr/>
          <p:nvPr/>
        </p:nvGrpSpPr>
        <p:grpSpPr>
          <a:xfrm rot="16200000">
            <a:off x="1076525" y="8078255"/>
            <a:ext cx="405403" cy="405403"/>
            <a:chOff x="0" y="0"/>
            <a:chExt cx="812800" cy="812800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66FDFDF-86F3-489A-A923-EBAB6BDC69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2005787-78FF-E361-2B0D-555B433A3F44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34A8A500-40FD-02FE-07FA-12682CB83481}"/>
              </a:ext>
            </a:extLst>
          </p:cNvPr>
          <p:cNvGrpSpPr/>
          <p:nvPr/>
        </p:nvGrpSpPr>
        <p:grpSpPr>
          <a:xfrm rot="16200000">
            <a:off x="1086218" y="8664147"/>
            <a:ext cx="405403" cy="405403"/>
            <a:chOff x="0" y="0"/>
            <a:chExt cx="812800" cy="812800"/>
          </a:xfrm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BE4AD613-9D44-FE2A-B336-869F0598E7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3A2D517-B6EF-B284-0DC2-6FF0F2B76520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138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031112" y="1881510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38130" y="1875000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Ostatní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1106700" y="6557648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1676400" y="5009452"/>
            <a:ext cx="10439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V 5/2023 byla schválena žádost o změnu ze strany MMR ohledně přistoupení obce Řitka, tento úkol definitivně dořešen 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Změny ve členské základně: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9/2023 přistoupení ZČHB Kandík, zastoupený Pavlem Jeřábkem</a:t>
            </a: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2/2024 přistoupení Montessori školy Andílek,  zastoupený Hanou Chramostovou</a:t>
            </a: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4/2024 odstoupení pana Zdeňka Kvíze</a:t>
            </a:r>
          </a:p>
          <a:p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Schůze KMK v 4/2024, informace </a:t>
            </a:r>
            <a:r>
              <a:rPr lang="cs-CZ" sz="2000" kern="0">
                <a:latin typeface="Montserrat" panose="00000500000000000000" pitchFamily="2" charset="-18"/>
                <a:ea typeface="Aptos" panose="020B0004020202020204" pitchFamily="34" charset="0"/>
              </a:rPr>
              <a:t>od pana Navary </a:t>
            </a:r>
            <a:endParaRPr lang="cs-CZ" sz="2000" b="1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kern="0" dirty="0"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</a:p>
          <a:p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E91A4AAB-0212-44BB-5031-88CFEC3A9F8F}"/>
              </a:ext>
            </a:extLst>
          </p:cNvPr>
          <p:cNvGrpSpPr/>
          <p:nvPr/>
        </p:nvGrpSpPr>
        <p:grpSpPr>
          <a:xfrm rot="16200000">
            <a:off x="1136893" y="5010503"/>
            <a:ext cx="405403" cy="405403"/>
            <a:chOff x="0" y="0"/>
            <a:chExt cx="812800" cy="812800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AAEEF313-89C8-5761-CF64-08EFBC8427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D44F7C60-575E-EF33-87B3-8BBE774F17A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72312D30-6DC5-96FB-EBB9-86456F8FF14D}"/>
              </a:ext>
            </a:extLst>
          </p:cNvPr>
          <p:cNvGrpSpPr/>
          <p:nvPr/>
        </p:nvGrpSpPr>
        <p:grpSpPr>
          <a:xfrm rot="16200000">
            <a:off x="1102053" y="5998056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FBBA690-58E7-C8E4-331A-C3900B1C2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C65E57B0-8ACA-4BEB-917F-2D61116F6F5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86518340-9C65-A537-E0BA-F41C5A0D5DFF}"/>
              </a:ext>
            </a:extLst>
          </p:cNvPr>
          <p:cNvGrpSpPr/>
          <p:nvPr/>
        </p:nvGrpSpPr>
        <p:grpSpPr>
          <a:xfrm rot="16200000">
            <a:off x="1117889" y="7699390"/>
            <a:ext cx="405403" cy="405403"/>
            <a:chOff x="0" y="0"/>
            <a:chExt cx="812800" cy="812800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66FDFDF-86F3-489A-A923-EBAB6BDC69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A2005787-78FF-E361-2B0D-555B433A3F44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746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953493" y="2171700"/>
            <a:ext cx="6845568" cy="86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SZP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6" y="1247425"/>
            <a:ext cx="3680427" cy="15815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7C181E6-8FE0-0C46-C87D-A655E265157F}"/>
              </a:ext>
            </a:extLst>
          </p:cNvPr>
          <p:cNvSpPr txBox="1"/>
          <p:nvPr/>
        </p:nvSpPr>
        <p:spPr>
          <a:xfrm>
            <a:off x="609600" y="4988517"/>
            <a:ext cx="1478743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kern="0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Děkujeme za pozornost</a:t>
            </a:r>
          </a:p>
          <a:p>
            <a:pPr algn="ctr"/>
            <a:endParaRPr lang="cs-CZ" sz="2000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pPr algn="ctr"/>
            <a:endParaRPr lang="cs-CZ" sz="3600" b="1" kern="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pPr algn="ctr"/>
            <a:r>
              <a:rPr lang="cs-CZ" sz="3200" b="1" kern="0" dirty="0">
                <a:latin typeface="Montserrat" panose="00000500000000000000" pitchFamily="2" charset="-18"/>
                <a:ea typeface="Aptos" panose="020B0004020202020204" pitchFamily="34" charset="0"/>
              </a:rPr>
              <a:t>MAS Hřebeny, z. s.</a:t>
            </a:r>
          </a:p>
          <a:p>
            <a:pPr algn="ctr"/>
            <a:endParaRPr lang="cs-CZ" sz="2000" kern="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0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180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Výběrová komise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935AD77D-7CD8-CAEF-F606-97B00A941549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Volba členů Výběrové komise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6794" y="4115620"/>
            <a:ext cx="1189203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Současné funkční období VK nyní končí 21. 6. 2024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 současnosti má VK 7 členů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Schůze standartně 2x ročně, a to vždy v případě ukončené výzvy (př. IROP, komunitní akce z programu OPZ+ apod.)</a:t>
            </a: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7650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Výbor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935AD77D-7CD8-CAEF-F606-97B00A941549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Volba členů Výboru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6794" y="4115620"/>
            <a:ext cx="118920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Současné funkční období Výboru nyní končí 21. 6. 2026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 současnosti má Výbor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9 možných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členů (1 místo nyní volné)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Schůze standartně 4 - 5x ročně, vždy dle potřeby</a:t>
            </a: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2436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1442070" y="2072304"/>
            <a:ext cx="5477403" cy="273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Kontrolní a monitorovací komise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935AD77D-7CD8-CAEF-F606-97B00A941549}"/>
              </a:ext>
            </a:extLst>
          </p:cNvPr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Volba členů KMK</a:t>
            </a:r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: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3479" y="4088579"/>
            <a:ext cx="118920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Současné funkční období KMK nyní končí 20. 9. 2026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 současnosti má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KMK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5 možných členů (1 místo nyní volné)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Schůze standartně 2x ročně</a:t>
            </a: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260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769711" y="2201258"/>
            <a:ext cx="6845568" cy="180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Schválení Výroční zprávy pro rok 2023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D5A0B7-E5F3-1282-3252-C18C797DBAA0}"/>
              </a:ext>
            </a:extLst>
          </p:cNvPr>
          <p:cNvSpPr txBox="1"/>
          <p:nvPr/>
        </p:nvSpPr>
        <p:spPr>
          <a:xfrm>
            <a:off x="1463479" y="4088579"/>
            <a:ext cx="1189203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Připravená Výroční zpráva pro rok 2023</a:t>
            </a:r>
          </a:p>
          <a:p>
            <a:endParaRPr lang="cs-CZ" sz="2000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Zaslána všem členům předem k prostudování, v mezidobí došlo k drobné úpravě v textaci programu OPZ+ (pouze upřesnění informací) 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Součástí </a:t>
            </a:r>
            <a:r>
              <a:rPr lang="cs-CZ" sz="2000" dirty="0">
                <a:latin typeface="Montserrat" panose="00000500000000000000" pitchFamily="2" charset="-18"/>
                <a:ea typeface="Aptos" panose="020B0004020202020204" pitchFamily="34" charset="0"/>
              </a:rPr>
              <a:t>Výroční z</a:t>
            </a:r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právy byla též účetní závěrka pro rok 2023</a:t>
            </a:r>
          </a:p>
          <a:p>
            <a:endParaRPr lang="cs-CZ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83B5D20B-59FE-E2DE-9D2E-70544734E4AA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BF58084-A053-7A72-EFBC-94E9B6725E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0052109-E798-2F03-9036-6316883B04A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C42BE50E-7C7E-49C6-057B-AFE2F62950C2}"/>
              </a:ext>
            </a:extLst>
          </p:cNvPr>
          <p:cNvGrpSpPr/>
          <p:nvPr/>
        </p:nvGrpSpPr>
        <p:grpSpPr>
          <a:xfrm rot="16200000">
            <a:off x="818218" y="5361606"/>
            <a:ext cx="405403" cy="405403"/>
            <a:chOff x="0" y="0"/>
            <a:chExt cx="812800" cy="812800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C204F39-6A7D-B76C-E56D-FD9368A6EA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0A37E8C-3518-6CA0-3046-06D7017D7BD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6028BE1-C825-0658-4126-C565D4B31C49}"/>
              </a:ext>
            </a:extLst>
          </p:cNvPr>
          <p:cNvGrpSpPr/>
          <p:nvPr/>
        </p:nvGrpSpPr>
        <p:grpSpPr>
          <a:xfrm rot="16200000">
            <a:off x="818218" y="6298305"/>
            <a:ext cx="405403" cy="405403"/>
            <a:chOff x="0" y="0"/>
            <a:chExt cx="812800" cy="812800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54697BC-7534-48CA-B01D-3CA5A2DAA1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C5DA830F-CD57-4098-0AC1-93B4421CC946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0489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>
            <a:extLst>
              <a:ext uri="{FF2B5EF4-FFF2-40B4-BE49-F238E27FC236}">
                <a16:creationId xmlns:a16="http://schemas.microsoft.com/office/drawing/2014/main" id="{3A1CA648-4FF8-E3D5-9E98-4C5E7A771709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7553F659-3014-8F21-85FB-447ED0A1F71A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1028700" y="4351410"/>
            <a:ext cx="10300266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3"/>
              </a:lnSpc>
            </a:pPr>
            <a:r>
              <a:rPr lang="cs-CZ" sz="3599" dirty="0">
                <a:latin typeface="Montserrat Classic"/>
              </a:rPr>
              <a:t>V ROCE 2023 BYLY VYHLÁŠENY 3 VÝZVY V PROGRAMU IROP OD MAS </a:t>
            </a:r>
            <a:endParaRPr lang="en-US" sz="3599" dirty="0">
              <a:latin typeface="Montserrat Class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IROP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E5E73BC3-CB13-4A3F-C642-ECAEBD6B4C9F}"/>
              </a:ext>
            </a:extLst>
          </p:cNvPr>
          <p:cNvSpPr txBox="1"/>
          <p:nvPr/>
        </p:nvSpPr>
        <p:spPr>
          <a:xfrm>
            <a:off x="3996954" y="6306619"/>
            <a:ext cx="46849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kern="0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Sociální služby</a:t>
            </a:r>
          </a:p>
          <a:p>
            <a:pPr algn="ctr"/>
            <a:endParaRPr lang="cs-CZ" sz="4000" b="1" kern="0" dirty="0">
              <a:solidFill>
                <a:srgbClr val="43B4BE"/>
              </a:solidFill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pPr algn="ctr"/>
            <a:r>
              <a:rPr lang="cs-CZ" sz="4000" b="1" kern="0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Vzdělávání  </a:t>
            </a:r>
          </a:p>
          <a:p>
            <a:pPr algn="ctr"/>
            <a:endParaRPr lang="cs-CZ" sz="4000" b="1" kern="0" dirty="0">
              <a:solidFill>
                <a:srgbClr val="43B4BE"/>
              </a:solidFill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pPr algn="ctr"/>
            <a:r>
              <a:rPr lang="cs-CZ" sz="4000" b="1" kern="0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Hasič</a:t>
            </a:r>
            <a:r>
              <a:rPr lang="cs-CZ" sz="4000" b="1" kern="0" dirty="0">
                <a:solidFill>
                  <a:srgbClr val="43B4BE"/>
                </a:solidFill>
                <a:latin typeface="Montserrat" panose="00000500000000000000" pitchFamily="2" charset="-18"/>
                <a:ea typeface="Aptos" panose="020B0004020202020204" pitchFamily="34" charset="0"/>
              </a:rPr>
              <a:t>i</a:t>
            </a:r>
            <a:r>
              <a:rPr lang="cs-CZ" sz="4000" b="1" kern="0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  <a:endParaRPr lang="cs-CZ" sz="4000" b="1" dirty="0">
              <a:solidFill>
                <a:srgbClr val="43B4BE"/>
              </a:solidFill>
              <a:latin typeface="Montserrat" panose="00000500000000000000" pitchFamily="2" charset="-18"/>
            </a:endParaRP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>
            <a:off x="6248400" y="5652098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">
            <a:extLst>
              <a:ext uri="{FF2B5EF4-FFF2-40B4-BE49-F238E27FC236}">
                <a16:creationId xmlns:a16="http://schemas.microsoft.com/office/drawing/2014/main" id="{C8ED7797-7862-7758-72D7-66D17093BD30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05ED3AB8-53C7-FDAE-9E76-FD7B56EA5765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5369566" y="920887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5400000">
            <a:off x="13555125" y="907699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1028700" y="4351410"/>
            <a:ext cx="10300266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3"/>
              </a:lnSpc>
            </a:pPr>
            <a:r>
              <a:rPr lang="cs-CZ" sz="3599" dirty="0">
                <a:solidFill>
                  <a:srgbClr val="43B4BE"/>
                </a:solidFill>
                <a:latin typeface="Montserrat Classic"/>
              </a:rPr>
              <a:t>SOCIÁLNÍ SLUŽBY</a:t>
            </a:r>
            <a:endParaRPr lang="en-US" sz="3599" dirty="0">
              <a:solidFill>
                <a:srgbClr val="43B4BE"/>
              </a:solidFill>
              <a:latin typeface="Montserrat Class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IROP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>
            <a:off x="275567" y="5658599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205AF-1E24-53FC-A818-BD0D8F876860}"/>
              </a:ext>
            </a:extLst>
          </p:cNvPr>
          <p:cNvSpPr txBox="1"/>
          <p:nvPr/>
        </p:nvSpPr>
        <p:spPr>
          <a:xfrm>
            <a:off x="1371600" y="5157068"/>
            <a:ext cx="12752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d</a:t>
            </a:r>
            <a:r>
              <a:rPr lang="cs-CZ" sz="18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o této výzvy byly podány 2 projektové záměry (v celkové výši 4 134 590 Kč, žadatelé Mníšek pod Brdy a Magdaléna, o.p.s.)</a:t>
            </a:r>
            <a:endParaRPr lang="cs-CZ" dirty="0">
              <a:latin typeface="Montserrat" panose="00000500000000000000" pitchFamily="2" charset="-18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93060A6-7216-1988-6930-D0EA9F3E154B}"/>
              </a:ext>
            </a:extLst>
          </p:cNvPr>
          <p:cNvSpPr txBox="1"/>
          <p:nvPr/>
        </p:nvSpPr>
        <p:spPr>
          <a:xfrm>
            <a:off x="1028700" y="6091736"/>
            <a:ext cx="9669566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03"/>
              </a:lnSpc>
            </a:pPr>
            <a:r>
              <a:rPr lang="cs-CZ" sz="3600" dirty="0">
                <a:solidFill>
                  <a:srgbClr val="43B4BE"/>
                </a:solidFill>
                <a:latin typeface="Montserrat Classic"/>
              </a:rPr>
              <a:t>VZDĚLÁVÁNÍ</a:t>
            </a:r>
            <a:endParaRPr lang="en-US" sz="3600" dirty="0">
              <a:solidFill>
                <a:srgbClr val="43B4BE"/>
              </a:solidFill>
              <a:latin typeface="Montserrat Classic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9098C37-362E-1023-40E1-7F2197389210}"/>
              </a:ext>
            </a:extLst>
          </p:cNvPr>
          <p:cNvSpPr txBox="1"/>
          <p:nvPr/>
        </p:nvSpPr>
        <p:spPr>
          <a:xfrm>
            <a:off x="1447800" y="6976157"/>
            <a:ext cx="1173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d</a:t>
            </a:r>
            <a:r>
              <a:rPr lang="cs-CZ" sz="18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o této výzvy byl podán 1 projektový záměr (v celkové výši 1 855 915 Kč, žadatel Mníšek pod Brdy)</a:t>
            </a:r>
            <a:endParaRPr lang="cs-CZ" dirty="0">
              <a:latin typeface="Montserrat" panose="00000500000000000000" pitchFamily="2" charset="-18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BD06F8B-3086-5F8D-A19E-3DFFB17FDF22}"/>
              </a:ext>
            </a:extLst>
          </p:cNvPr>
          <p:cNvSpPr txBox="1"/>
          <p:nvPr/>
        </p:nvSpPr>
        <p:spPr>
          <a:xfrm>
            <a:off x="1456980" y="8556826"/>
            <a:ext cx="14316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kern="0" dirty="0">
                <a:latin typeface="Montserrat" panose="00000500000000000000" pitchFamily="2" charset="-18"/>
                <a:ea typeface="Aptos" panose="020B0004020202020204" pitchFamily="34" charset="0"/>
              </a:rPr>
              <a:t>d</a:t>
            </a:r>
            <a:r>
              <a:rPr lang="cs-CZ" sz="1800" kern="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o této výzvy bylo podáno 7 projektových záměrů (v celkové výši 1 175 286 Kč, žadatelé obce Bratřínov, Hvozdnice, Jíloviště, Líšnice, Klínec, Kytín a Zahořany)</a:t>
            </a:r>
            <a:endParaRPr lang="cs-CZ" dirty="0">
              <a:latin typeface="Montserrat" panose="00000500000000000000" pitchFamily="2" charset="-18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E42C5DC-4F08-9E5E-7246-45EAB8629544}"/>
              </a:ext>
            </a:extLst>
          </p:cNvPr>
          <p:cNvSpPr txBox="1"/>
          <p:nvPr/>
        </p:nvSpPr>
        <p:spPr>
          <a:xfrm>
            <a:off x="1028700" y="7836950"/>
            <a:ext cx="9669566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03"/>
              </a:lnSpc>
            </a:pPr>
            <a:r>
              <a:rPr lang="cs-CZ" sz="3600" dirty="0">
                <a:solidFill>
                  <a:srgbClr val="43B4BE"/>
                </a:solidFill>
                <a:latin typeface="Montserrat Classic"/>
              </a:rPr>
              <a:t>HASIČI</a:t>
            </a:r>
            <a:endParaRPr lang="en-US" sz="3600" dirty="0">
              <a:solidFill>
                <a:srgbClr val="43B4BE"/>
              </a:solidFill>
              <a:latin typeface="Montserrat Classic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12F8DD49-FDFC-8BDD-7411-230F104968F8}"/>
              </a:ext>
            </a:extLst>
          </p:cNvPr>
          <p:cNvGrpSpPr/>
          <p:nvPr/>
        </p:nvGrpSpPr>
        <p:grpSpPr>
          <a:xfrm>
            <a:off x="275567" y="7259579"/>
            <a:ext cx="405403" cy="405403"/>
            <a:chOff x="0" y="0"/>
            <a:chExt cx="812800" cy="812800"/>
          </a:xfrm>
        </p:grpSpPr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19BD24E-02D4-38C4-7BC0-7FA0401EDF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6213C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3036676B-84F6-1305-1917-5EE29E98DF0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949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0D4EFED6-0ED2-CF3F-4116-9E3CDE3A975E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1073DAC9-C439-DB54-D5AC-AECEB5C94E29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Box 22"/>
          <p:cNvSpPr txBox="1"/>
          <p:nvPr/>
        </p:nvSpPr>
        <p:spPr>
          <a:xfrm>
            <a:off x="637529" y="3293551"/>
            <a:ext cx="103002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200" b="1" dirty="0">
                <a:solidFill>
                  <a:srgbClr val="43B4BE"/>
                </a:solidFill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Současný stav jednotlivých projektů: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IROP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820506" y="4519992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205AF-1E24-53FC-A818-BD0D8F876860}"/>
              </a:ext>
            </a:extLst>
          </p:cNvPr>
          <p:cNvSpPr txBox="1"/>
          <p:nvPr/>
        </p:nvSpPr>
        <p:spPr>
          <a:xfrm>
            <a:off x="1466794" y="4115620"/>
            <a:ext cx="11892030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400" kern="0" dirty="0">
              <a:latin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SOC: žadatel Magdaléna, o. p. s. – aktuálně je vydaný Právní akt a může začít realizace 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SOC: žadatel Mníšek pod Brdy – projektová žádost byla během oprav stažena žadatelem a následně přepracována dle doporučení kontrolorů z Centra pro regionální rozvoj ČR. Nyní je projekt opět ve stavu „Podáno“ a žadatel tedy čeká na vyjádření CRR ČR o případných chybách. 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VZD: žadatel Mníšek pod Brdy – stejná situace jako u SOC – po stažení žádosti ze strany žadatele je projektový záměr současné chvíli po opravách dokončován, očekává se brzké podání na CRR ČR.</a:t>
            </a: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sz="2000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sz="2000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HAS: nyní jsou ke kontrole ze strany CRR ČR podané projektové záměry u 3/4 obcí (Klínec, Bratřínov, Líšnice, Jíloviště), ostatní obce zatím záměry nepodaly. Obecně očekáváme, jaký objem a typ připomínek bude zaslán žadatelům již podaných projektových záměrů.</a:t>
            </a: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12F8DD49-FDFC-8BDD-7411-230F104968F8}"/>
              </a:ext>
            </a:extLst>
          </p:cNvPr>
          <p:cNvGrpSpPr/>
          <p:nvPr/>
        </p:nvGrpSpPr>
        <p:grpSpPr>
          <a:xfrm rot="16200000">
            <a:off x="795465" y="6972443"/>
            <a:ext cx="405403" cy="405403"/>
            <a:chOff x="0" y="0"/>
            <a:chExt cx="812800" cy="812800"/>
          </a:xfrm>
        </p:grpSpPr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19BD24E-02D4-38C4-7BC0-7FA0401EDF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6213C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3036676B-84F6-1305-1917-5EE29E98DF0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5B305168-3D18-B7D8-295E-D716D463B366}"/>
              </a:ext>
            </a:extLst>
          </p:cNvPr>
          <p:cNvGrpSpPr/>
          <p:nvPr/>
        </p:nvGrpSpPr>
        <p:grpSpPr>
          <a:xfrm rot="16200000">
            <a:off x="808900" y="5061116"/>
            <a:ext cx="405403" cy="405403"/>
            <a:chOff x="0" y="0"/>
            <a:chExt cx="812800" cy="812800"/>
          </a:xfrm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DAD441E9-DB5F-3355-1BA9-1646D4D722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F9A35760-5035-BEED-140E-8A1ABE34A3C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E3E235F2-51C8-7615-78A0-1BC28E00C9B5}"/>
              </a:ext>
            </a:extLst>
          </p:cNvPr>
          <p:cNvGrpSpPr/>
          <p:nvPr/>
        </p:nvGrpSpPr>
        <p:grpSpPr>
          <a:xfrm rot="16200000">
            <a:off x="820505" y="8474589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2477127-43FA-A8D4-1422-24461B8624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9BC31340-6ED7-15FE-65D8-3A56586CA9C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383B26B1-5C8E-8C97-A6F4-1CB1BB4F72DD}"/>
              </a:ext>
            </a:extLst>
          </p:cNvPr>
          <p:cNvSpPr/>
          <p:nvPr/>
        </p:nvSpPr>
        <p:spPr>
          <a:xfrm rot="5400000">
            <a:off x="13883064" y="9018314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64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0D4EFED6-0ED2-CF3F-4116-9E3CDE3A975E}"/>
              </a:ext>
            </a:extLst>
          </p:cNvPr>
          <p:cNvGrpSpPr/>
          <p:nvPr/>
        </p:nvGrpSpPr>
        <p:grpSpPr>
          <a:xfrm>
            <a:off x="12689815" y="3624074"/>
            <a:ext cx="5793883" cy="1284027"/>
            <a:chOff x="0" y="0"/>
            <a:chExt cx="7487197" cy="2524059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1073DAC9-C439-DB54-D5AC-AECEB5C94E29}"/>
                </a:ext>
              </a:extLst>
            </p:cNvPr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14918316">
            <a:off x="16168491" y="704772"/>
            <a:ext cx="2988478" cy="1505106"/>
          </a:xfrm>
          <a:custGeom>
            <a:avLst/>
            <a:gdLst/>
            <a:ahLst/>
            <a:cxnLst/>
            <a:rect l="l" t="t" r="r" b="b"/>
            <a:pathLst>
              <a:path w="2988478" h="1505106">
                <a:moveTo>
                  <a:pt x="0" y="0"/>
                </a:moveTo>
                <a:lnTo>
                  <a:pt x="2988478" y="0"/>
                </a:lnTo>
                <a:lnTo>
                  <a:pt x="2988478" y="1505106"/>
                </a:lnTo>
                <a:lnTo>
                  <a:pt x="0" y="1505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702512" y="8607791"/>
            <a:ext cx="556788" cy="556788"/>
          </a:xfrm>
          <a:custGeom>
            <a:avLst/>
            <a:gdLst/>
            <a:ahLst/>
            <a:cxnLst/>
            <a:rect l="l" t="t" r="r" b="b"/>
            <a:pathLst>
              <a:path w="556788" h="556788">
                <a:moveTo>
                  <a:pt x="0" y="0"/>
                </a:moveTo>
                <a:lnTo>
                  <a:pt x="556788" y="0"/>
                </a:lnTo>
                <a:lnTo>
                  <a:pt x="556788" y="556787"/>
                </a:lnTo>
                <a:lnTo>
                  <a:pt x="0" y="55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AutoShape 6"/>
          <p:cNvSpPr/>
          <p:nvPr/>
        </p:nvSpPr>
        <p:spPr>
          <a:xfrm>
            <a:off x="0" y="1407008"/>
            <a:ext cx="4267200" cy="2691"/>
          </a:xfrm>
          <a:prstGeom prst="line">
            <a:avLst/>
          </a:prstGeom>
          <a:ln w="857250" cap="rnd">
            <a:solidFill>
              <a:srgbClr val="43B4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0224850" y="2002651"/>
            <a:ext cx="6261318" cy="2307755"/>
            <a:chOff x="0" y="0"/>
            <a:chExt cx="6848186" cy="252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48187" cy="2524060"/>
            </a:xfrm>
            <a:custGeom>
              <a:avLst/>
              <a:gdLst/>
              <a:ahLst/>
              <a:cxnLst/>
              <a:rect l="l" t="t" r="r" b="b"/>
              <a:pathLst>
                <a:path w="6848187" h="2524060">
                  <a:moveTo>
                    <a:pt x="6723726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23727" y="0"/>
                  </a:lnTo>
                  <a:cubicBezTo>
                    <a:pt x="6792306" y="0"/>
                    <a:pt x="6848187" y="55880"/>
                    <a:pt x="6848187" y="124460"/>
                  </a:cubicBezTo>
                  <a:lnTo>
                    <a:pt x="6848187" y="2399600"/>
                  </a:lnTo>
                  <a:cubicBezTo>
                    <a:pt x="6848187" y="2468180"/>
                    <a:pt x="6792306" y="2524060"/>
                    <a:pt x="672372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59494" y="2002651"/>
            <a:ext cx="6845568" cy="2307755"/>
            <a:chOff x="0" y="0"/>
            <a:chExt cx="7487197" cy="25240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87197" cy="2524060"/>
            </a:xfrm>
            <a:custGeom>
              <a:avLst/>
              <a:gdLst/>
              <a:ahLst/>
              <a:cxnLst/>
              <a:rect l="l" t="t" r="r" b="b"/>
              <a:pathLst>
                <a:path w="7487197" h="2524060">
                  <a:moveTo>
                    <a:pt x="7362737" y="2524060"/>
                  </a:moveTo>
                  <a:lnTo>
                    <a:pt x="124460" y="2524060"/>
                  </a:lnTo>
                  <a:cubicBezTo>
                    <a:pt x="55880" y="2524060"/>
                    <a:pt x="0" y="2468180"/>
                    <a:pt x="0" y="239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62737" y="0"/>
                  </a:lnTo>
                  <a:cubicBezTo>
                    <a:pt x="7431317" y="0"/>
                    <a:pt x="7487197" y="55880"/>
                    <a:pt x="7487197" y="124460"/>
                  </a:cubicBezTo>
                  <a:lnTo>
                    <a:pt x="7487197" y="2399600"/>
                  </a:lnTo>
                  <a:cubicBezTo>
                    <a:pt x="7487197" y="2468180"/>
                    <a:pt x="7431317" y="2524060"/>
                    <a:pt x="7362737" y="2524060"/>
                  </a:cubicBezTo>
                  <a:close/>
                </a:path>
              </a:pathLst>
            </a:custGeom>
            <a:solidFill>
              <a:srgbClr val="1E304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1911" y="2305921"/>
            <a:ext cx="1758605" cy="1593669"/>
            <a:chOff x="0" y="0"/>
            <a:chExt cx="1923438" cy="1743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3438" cy="1743043"/>
            </a:xfrm>
            <a:custGeom>
              <a:avLst/>
              <a:gdLst/>
              <a:ahLst/>
              <a:cxnLst/>
              <a:rect l="l" t="t" r="r" b="b"/>
              <a:pathLst>
                <a:path w="1923438" h="1743043">
                  <a:moveTo>
                    <a:pt x="1798977" y="1743042"/>
                  </a:moveTo>
                  <a:lnTo>
                    <a:pt x="124460" y="1743042"/>
                  </a:lnTo>
                  <a:cubicBezTo>
                    <a:pt x="55880" y="1743042"/>
                    <a:pt x="0" y="1687163"/>
                    <a:pt x="0" y="16185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78" y="0"/>
                  </a:lnTo>
                  <a:cubicBezTo>
                    <a:pt x="1867558" y="0"/>
                    <a:pt x="1923438" y="55880"/>
                    <a:pt x="1923438" y="124460"/>
                  </a:cubicBezTo>
                  <a:lnTo>
                    <a:pt x="1923438" y="1618583"/>
                  </a:lnTo>
                  <a:cubicBezTo>
                    <a:pt x="1923438" y="1687163"/>
                    <a:pt x="1867558" y="1743043"/>
                    <a:pt x="1798978" y="1743043"/>
                  </a:cubicBez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10295927" y="2872120"/>
            <a:ext cx="532646" cy="461271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87605" y="2529147"/>
            <a:ext cx="1147217" cy="1147217"/>
          </a:xfrm>
          <a:custGeom>
            <a:avLst/>
            <a:gdLst/>
            <a:ahLst/>
            <a:cxnLst/>
            <a:rect l="l" t="t" r="r" b="b"/>
            <a:pathLst>
              <a:path w="1147217" h="1147217">
                <a:moveTo>
                  <a:pt x="0" y="0"/>
                </a:moveTo>
                <a:lnTo>
                  <a:pt x="1147218" y="0"/>
                </a:lnTo>
                <a:lnTo>
                  <a:pt x="1147218" y="1147217"/>
                </a:lnTo>
                <a:lnTo>
                  <a:pt x="0" y="1147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TextBox 25"/>
          <p:cNvSpPr txBox="1"/>
          <p:nvPr/>
        </p:nvSpPr>
        <p:spPr>
          <a:xfrm>
            <a:off x="10873670" y="2621108"/>
            <a:ext cx="5477403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cs-CZ" sz="5199" b="1" dirty="0">
                <a:solidFill>
                  <a:srgbClr val="FFFFFF"/>
                </a:solidFill>
                <a:latin typeface="Montserrat"/>
              </a:rPr>
              <a:t>OPZ+</a:t>
            </a:r>
            <a:endParaRPr lang="en-US" sz="5199" b="1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26" name="Obrázek 25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40C7AE0F-56B1-F585-64CD-CC155F328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191"/>
            <a:ext cx="3680427" cy="1581529"/>
          </a:xfrm>
          <a:prstGeom prst="rect">
            <a:avLst/>
          </a:prstGeom>
        </p:spPr>
      </p:pic>
      <p:grpSp>
        <p:nvGrpSpPr>
          <p:cNvPr id="29" name="Group 25">
            <a:extLst>
              <a:ext uri="{FF2B5EF4-FFF2-40B4-BE49-F238E27FC236}">
                <a16:creationId xmlns:a16="http://schemas.microsoft.com/office/drawing/2014/main" id="{36A18C66-EE7A-D527-23E5-1A8171EED695}"/>
              </a:ext>
            </a:extLst>
          </p:cNvPr>
          <p:cNvGrpSpPr/>
          <p:nvPr/>
        </p:nvGrpSpPr>
        <p:grpSpPr>
          <a:xfrm rot="16200000">
            <a:off x="827439" y="4257393"/>
            <a:ext cx="405403" cy="405403"/>
            <a:chOff x="0" y="0"/>
            <a:chExt cx="812800" cy="81280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F2B8BF7-04C0-DC8E-B9E0-7DAF79525F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3B4B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CC66B72-C090-5E8D-6451-8D35D82C3878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205AF-1E24-53FC-A818-BD0D8F876860}"/>
              </a:ext>
            </a:extLst>
          </p:cNvPr>
          <p:cNvSpPr txBox="1"/>
          <p:nvPr/>
        </p:nvSpPr>
        <p:spPr>
          <a:xfrm>
            <a:off x="1466794" y="4115620"/>
            <a:ext cx="11892030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Předloženy </a:t>
            </a:r>
            <a:r>
              <a:rPr lang="cs-CZ" dirty="0">
                <a:latin typeface="Montserrat" panose="00000500000000000000" pitchFamily="2" charset="-18"/>
                <a:ea typeface="Aptos" panose="020B0004020202020204" pitchFamily="34" charset="0"/>
              </a:rPr>
              <a:t>3</a:t>
            </a:r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žádosti o platbu (2 schváleny, 1 podána) a </a:t>
            </a:r>
            <a:r>
              <a:rPr lang="cs-CZ" dirty="0">
                <a:latin typeface="Montserrat" panose="00000500000000000000" pitchFamily="2" charset="-18"/>
                <a:ea typeface="Aptos" panose="020B0004020202020204" pitchFamily="34" charset="0"/>
              </a:rPr>
              <a:t>2 </a:t>
            </a:r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zprávy o realizaci </a:t>
            </a:r>
            <a:b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</a:br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(1 schválena, 1 podána) na Řídící orgán MPSV. Doposud bylo projektem podpořeno 543 osob (270 rodičů, 140 seniorů, 67 dětí, 44 ohrožených dospělých, 22 aktivních dospělých).</a:t>
            </a:r>
          </a:p>
          <a:p>
            <a:endParaRPr lang="cs-CZ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Aktivity pro seniory: nadále probíhají společenské a kulturní akce pro seniory (př. výlet na zámek Lány, do Kutné Hory, koncert), tematické přednášky (kurzy trénování paměti, kurz první pomoci), výtvarné workshopy pod vedením lektorky atd.</a:t>
            </a:r>
          </a:p>
          <a:p>
            <a:endParaRPr lang="cs-CZ" dirty="0"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Podpora ohrožených osob: občanské vzdělávání (kurz první pomoci, dluhové poradenství), propojení se službami, doprovody, komunikace ve jménu klienta apod.</a:t>
            </a:r>
          </a:p>
          <a:p>
            <a:endParaRPr lang="cs-CZ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dirty="0">
                <a:latin typeface="Montserrat" panose="00000500000000000000" pitchFamily="2" charset="-18"/>
                <a:ea typeface="Aptos" panose="020B0004020202020204" pitchFamily="34" charset="0"/>
              </a:rPr>
              <a:t>Volnočasový odpolední klub: každé pondělní odpoledne otevřený klub pro ohrožené děti a dospívající ve věku 9 – 19 let pro smysluplné trávení volného času pod vedením komunitních pracovnic; skupina včasné intervence (ZŠ Komenského 886) a program pro ohrožené kolektivy (ZŠ Komenského 420)</a:t>
            </a:r>
            <a:endParaRPr lang="cs-CZ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endParaRPr lang="cs-CZ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Komunitní tábory: loni bylo podpořeno 10 provozovatelů komunitních venkovských táborů (souhrnná výše příspěvku 195.766 Kč), nyní vyhlášena výzva pro rok 2024, termín pro podání žádosti 10. 6. 2024</a:t>
            </a:r>
          </a:p>
          <a:p>
            <a:endParaRPr lang="cs-CZ" dirty="0">
              <a:effectLst/>
              <a:latin typeface="Montserrat" panose="00000500000000000000" pitchFamily="2" charset="-18"/>
              <a:ea typeface="Aptos" panose="020B0004020202020204" pitchFamily="34" charset="0"/>
            </a:endParaRPr>
          </a:p>
          <a:p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Komunitní akce: bylo podepsáno 6 smluv s provozovateli akcí (1 žádost byla i po úspěšném hodnocení stažena ze strany žadatele), 2 akce již proběhly (Májová slavnost v Sedmikvítku a Velikonoční speed run od </a:t>
            </a:r>
            <a:r>
              <a:rPr lang="cs-CZ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Bios</a:t>
            </a:r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 </a:t>
            </a:r>
            <a:r>
              <a:rPr lang="cs-CZ" dirty="0" err="1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Fitu</a:t>
            </a:r>
            <a:r>
              <a:rPr lang="cs-CZ" dirty="0">
                <a:effectLst/>
                <a:latin typeface="Montserrat" panose="00000500000000000000" pitchFamily="2" charset="-18"/>
                <a:ea typeface="Aptos" panose="020B0004020202020204" pitchFamily="34" charset="0"/>
              </a:rPr>
              <a:t>) </a:t>
            </a: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sz="2000" kern="0" dirty="0">
              <a:latin typeface="Montserrat" panose="00000500000000000000" pitchFamily="2" charset="-18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kern="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12F8DD49-FDFC-8BDD-7411-230F104968F8}"/>
              </a:ext>
            </a:extLst>
          </p:cNvPr>
          <p:cNvGrpSpPr/>
          <p:nvPr/>
        </p:nvGrpSpPr>
        <p:grpSpPr>
          <a:xfrm rot="16200000">
            <a:off x="825213" y="8310547"/>
            <a:ext cx="405403" cy="405403"/>
            <a:chOff x="0" y="0"/>
            <a:chExt cx="812800" cy="812800"/>
          </a:xfrm>
        </p:grpSpPr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19BD24E-02D4-38C4-7BC0-7FA0401EDF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6213C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3036676B-84F6-1305-1917-5EE29E98DF0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" name="Group 28">
            <a:extLst>
              <a:ext uri="{FF2B5EF4-FFF2-40B4-BE49-F238E27FC236}">
                <a16:creationId xmlns:a16="http://schemas.microsoft.com/office/drawing/2014/main" id="{5B305168-3D18-B7D8-295E-D716D463B366}"/>
              </a:ext>
            </a:extLst>
          </p:cNvPr>
          <p:cNvGrpSpPr/>
          <p:nvPr/>
        </p:nvGrpSpPr>
        <p:grpSpPr>
          <a:xfrm rot="16200000">
            <a:off x="773840" y="5175563"/>
            <a:ext cx="497530" cy="420474"/>
            <a:chOff x="-387908" y="-38100"/>
            <a:chExt cx="997508" cy="843017"/>
          </a:xfrm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DAD441E9-DB5F-3355-1BA9-1646D4D72207}"/>
                </a:ext>
              </a:extLst>
            </p:cNvPr>
            <p:cNvSpPr/>
            <p:nvPr/>
          </p:nvSpPr>
          <p:spPr>
            <a:xfrm>
              <a:off x="-387908" y="-788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F9A35760-5035-BEED-140E-8A1ABE34A3C7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E3E235F2-51C8-7615-78A0-1BC28E00C9B5}"/>
              </a:ext>
            </a:extLst>
          </p:cNvPr>
          <p:cNvGrpSpPr/>
          <p:nvPr/>
        </p:nvGrpSpPr>
        <p:grpSpPr>
          <a:xfrm rot="16200000">
            <a:off x="806209" y="9255677"/>
            <a:ext cx="405403" cy="405403"/>
            <a:chOff x="0" y="0"/>
            <a:chExt cx="812800" cy="812800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2477127-43FA-A8D4-1422-24461B8624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9BC31340-6ED7-15FE-65D8-3A56586CA9CC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383B26B1-5C8E-8C97-A6F4-1CB1BB4F72DD}"/>
              </a:ext>
            </a:extLst>
          </p:cNvPr>
          <p:cNvSpPr/>
          <p:nvPr/>
        </p:nvSpPr>
        <p:spPr>
          <a:xfrm rot="5400000">
            <a:off x="13883064" y="9018314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9"/>
                </a:lnTo>
                <a:lnTo>
                  <a:pt x="0" y="123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976DAA7C-ADEF-AD41-BB93-0F76E0DF2D2A}"/>
              </a:ext>
            </a:extLst>
          </p:cNvPr>
          <p:cNvGrpSpPr/>
          <p:nvPr/>
        </p:nvGrpSpPr>
        <p:grpSpPr>
          <a:xfrm rot="16200000">
            <a:off x="837156" y="6385321"/>
            <a:ext cx="405403" cy="405403"/>
            <a:chOff x="0" y="0"/>
            <a:chExt cx="812800" cy="812800"/>
          </a:xfrm>
        </p:grpSpPr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0193B96A-E6EA-0CDF-CD6F-13442E5272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AD9F4FBC-3FE6-7B7C-30EB-E1504C3EF60D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FA29CA7B-48D4-4F64-847C-08781CA6C2E8}"/>
              </a:ext>
            </a:extLst>
          </p:cNvPr>
          <p:cNvGrpSpPr/>
          <p:nvPr/>
        </p:nvGrpSpPr>
        <p:grpSpPr>
          <a:xfrm rot="16200000">
            <a:off x="816407" y="7247310"/>
            <a:ext cx="441369" cy="410934"/>
            <a:chOff x="-275309" y="-38100"/>
            <a:chExt cx="884909" cy="823890"/>
          </a:xfrm>
        </p:grpSpPr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223C0ABD-AF70-495E-97F0-8E76F711A51B}"/>
                </a:ext>
              </a:extLst>
            </p:cNvPr>
            <p:cNvSpPr/>
            <p:nvPr/>
          </p:nvSpPr>
          <p:spPr>
            <a:xfrm>
              <a:off x="-275309" y="-2701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8DCBDA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E8DB1730-9DC2-4F9F-A708-31CD9A45B80E}"/>
                </a:ext>
              </a:extLst>
            </p:cNvPr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12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1073</Words>
  <Application>Microsoft Office PowerPoint</Application>
  <PresentationFormat>Vlastní</PresentationFormat>
  <Paragraphs>151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Montserrat</vt:lpstr>
      <vt:lpstr>Aptos</vt:lpstr>
      <vt:lpstr>Calibri</vt:lpstr>
      <vt:lpstr>Arial</vt:lpstr>
      <vt:lpstr>Montserrat Classic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 z praxe</dc:title>
  <dc:creator>Nebeská Petra Mgr., DiS. (MPSV)</dc:creator>
  <cp:lastModifiedBy>Martina JOCOVOVÁ</cp:lastModifiedBy>
  <cp:revision>10</cp:revision>
  <dcterms:created xsi:type="dcterms:W3CDTF">2006-08-16T00:00:00Z</dcterms:created>
  <dcterms:modified xsi:type="dcterms:W3CDTF">2024-05-13T08:23:33Z</dcterms:modified>
  <dc:identifier>DAGC4q_sjyc</dc:identifier>
</cp:coreProperties>
</file>